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sldIdLst>
    <p:sldId id="268" r:id="rId2"/>
    <p:sldId id="310" r:id="rId3"/>
    <p:sldId id="306" r:id="rId4"/>
    <p:sldId id="311" r:id="rId5"/>
    <p:sldId id="312" r:id="rId6"/>
    <p:sldId id="314" r:id="rId7"/>
    <p:sldId id="315" r:id="rId8"/>
    <p:sldId id="316" r:id="rId9"/>
    <p:sldId id="309" r:id="rId10"/>
  </p:sldIdLst>
  <p:sldSz cx="12192000" cy="6858000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仿宋" panose="02010609060101010101" pitchFamily="49" charset="-122"/>
      <p:regular r:id="rId14"/>
    </p:embeddedFont>
    <p:embeddedFont>
      <p:font typeface="方正正粗黑简体" panose="02000000000000000000" pitchFamily="2" charset="-122"/>
      <p:regular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迷你简启体" panose="03000509000000000000" pitchFamily="65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书体坊赵九江钢笔行书" panose="03000509000000000000" pitchFamily="65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6E4F"/>
    <a:srgbClr val="76DF51"/>
    <a:srgbClr val="D9D9D9"/>
    <a:srgbClr val="F2F2F2"/>
    <a:srgbClr val="0000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F5727-7AE4-4EBD-9BC4-0BA04B64E6F3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C2293-FDB4-4F95-8C7B-724D6F32C6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07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722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33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78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38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477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261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73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871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1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47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3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55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651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5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78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1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46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97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50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3636"/>
            </a:gs>
            <a:gs pos="37000">
              <a:srgbClr val="2B2B2B"/>
            </a:gs>
            <a:gs pos="86000">
              <a:srgbClr val="101010"/>
            </a:gs>
            <a:gs pos="100000">
              <a:srgbClr val="0200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1B0B2-25C2-465E-A81B-CA14DF5CFA1A}" type="datetimeFigureOut">
              <a:rPr lang="zh-CN" altLang="en-US" smtClean="0"/>
              <a:t>2018/1/20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94516-FBE1-40B2-A8ED-8D98997B7A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2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emf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2.emf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9F9BE8D-A5EC-4F85-A695-1F029D920361}"/>
              </a:ext>
            </a:extLst>
          </p:cNvPr>
          <p:cNvSpPr txBox="1"/>
          <p:nvPr/>
        </p:nvSpPr>
        <p:spPr>
          <a:xfrm>
            <a:off x="3662919" y="4836885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小组成员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：李华勇、申资卓、朱思齐、程玥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D35A6E-AE80-435C-9E8F-30F2DCAFE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63" y="4836885"/>
            <a:ext cx="1361250" cy="13162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3EB8DA5-0BAB-4F2F-8EDD-88FFA79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11" y="643705"/>
            <a:ext cx="1462500" cy="10912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7AE881-D08C-4271-95BB-21076A1B5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944057" y="643705"/>
            <a:ext cx="1557584" cy="10912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69194C-17DD-477C-B14C-B253F6E3F5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59" b="-3244"/>
          <a:stretch/>
        </p:blipFill>
        <p:spPr>
          <a:xfrm>
            <a:off x="3662919" y="1933404"/>
            <a:ext cx="4933735" cy="13747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77F6EC2-FA81-4A9F-B6B1-EA4601E14E82}"/>
              </a:ext>
            </a:extLst>
          </p:cNvPr>
          <p:cNvSpPr txBox="1"/>
          <p:nvPr/>
        </p:nvSpPr>
        <p:spPr>
          <a:xfrm>
            <a:off x="1673592" y="3308203"/>
            <a:ext cx="903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基于</a:t>
            </a:r>
            <a:r>
              <a:rPr lang="en-US" altLang="zh-CN" sz="3200" dirty="0" err="1">
                <a:solidFill>
                  <a:srgbClr val="E16E4F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pyecharts+Flask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的唐诗数据</a:t>
            </a:r>
            <a:r>
              <a:rPr lang="zh-CN" altLang="en-US" sz="3200" dirty="0">
                <a:solidFill>
                  <a:schemeClr val="accent2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可视化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项目</a:t>
            </a:r>
          </a:p>
        </p:txBody>
      </p:sp>
    </p:spTree>
    <p:extLst>
      <p:ext uri="{BB962C8B-B14F-4D97-AF65-F5344CB8AC3E}">
        <p14:creationId xmlns:p14="http://schemas.microsoft.com/office/powerpoint/2010/main" val="81042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F8934EE-6733-4A7E-8B9A-922EE321D904}"/>
              </a:ext>
            </a:extLst>
          </p:cNvPr>
          <p:cNvSpPr txBox="1"/>
          <p:nvPr/>
        </p:nvSpPr>
        <p:spPr>
          <a:xfrm>
            <a:off x="851713" y="77981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项目目标：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202DD0-B5E7-4093-8E58-291D8A165B2D}"/>
              </a:ext>
            </a:extLst>
          </p:cNvPr>
          <p:cNvGrpSpPr/>
          <p:nvPr/>
        </p:nvGrpSpPr>
        <p:grpSpPr>
          <a:xfrm>
            <a:off x="1192572" y="2232023"/>
            <a:ext cx="2174471" cy="2425433"/>
            <a:chOff x="1192572" y="2061110"/>
            <a:chExt cx="2174471" cy="2425433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B234B9D7-98B4-47E1-A8EF-CA0EFF9B972A}"/>
                </a:ext>
              </a:extLst>
            </p:cNvPr>
            <p:cNvSpPr/>
            <p:nvPr/>
          </p:nvSpPr>
          <p:spPr>
            <a:xfrm>
              <a:off x="1192572" y="3054795"/>
              <a:ext cx="2174471" cy="1431748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accent6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在静态网页上实现基本的可视化图表</a:t>
              </a:r>
            </a:p>
          </p:txBody>
        </p:sp>
        <p:pic>
          <p:nvPicPr>
            <p:cNvPr id="28" name="图形 27" descr="眨眼笑脸，没有填充">
              <a:extLst>
                <a:ext uri="{FF2B5EF4-FFF2-40B4-BE49-F238E27FC236}">
                  <a16:creationId xmlns:a16="http://schemas.microsoft.com/office/drawing/2014/main" id="{B60F7F4B-2E3E-4570-8FA5-DBFDFABBA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22607" y="2061110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0E38C2A-CC5A-46E8-9E0F-FF0AEFCBC58D}"/>
              </a:ext>
            </a:extLst>
          </p:cNvPr>
          <p:cNvGrpSpPr/>
          <p:nvPr/>
        </p:nvGrpSpPr>
        <p:grpSpPr>
          <a:xfrm>
            <a:off x="3612486" y="2220837"/>
            <a:ext cx="3500851" cy="2465599"/>
            <a:chOff x="3612486" y="2049924"/>
            <a:chExt cx="3500851" cy="246559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C2290C8-385C-44DF-86B5-E7E777FFD72F}"/>
                </a:ext>
              </a:extLst>
            </p:cNvPr>
            <p:cNvGrpSpPr/>
            <p:nvPr/>
          </p:nvGrpSpPr>
          <p:grpSpPr>
            <a:xfrm>
              <a:off x="4834538" y="2049924"/>
              <a:ext cx="2278799" cy="2465599"/>
              <a:chOff x="4805399" y="2049923"/>
              <a:chExt cx="2278799" cy="2465599"/>
            </a:xfrm>
          </p:grpSpPr>
          <p:pic>
            <p:nvPicPr>
              <p:cNvPr id="5" name="图形 4" descr="气球">
                <a:extLst>
                  <a:ext uri="{FF2B5EF4-FFF2-40B4-BE49-F238E27FC236}">
                    <a16:creationId xmlns:a16="http://schemas.microsoft.com/office/drawing/2014/main" id="{E47F6C13-BED7-413D-A37A-40EA0D72A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487598" y="20499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1732A79-9B75-4476-B822-25F412016370}"/>
                  </a:ext>
                </a:extLst>
              </p:cNvPr>
              <p:cNvSpPr/>
              <p:nvPr/>
            </p:nvSpPr>
            <p:spPr>
              <a:xfrm>
                <a:off x="4805399" y="3083773"/>
                <a:ext cx="2278799" cy="1431749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accent6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rPr>
                  <a:t>基于</a:t>
                </a:r>
                <a:r>
                  <a:rPr lang="en-US" altLang="zh-CN" sz="2000" dirty="0">
                    <a:solidFill>
                      <a:schemeClr val="accent6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rPr>
                  <a:t>Flask</a:t>
                </a:r>
                <a:r>
                  <a:rPr lang="zh-CN" altLang="en-US" sz="2000" dirty="0">
                    <a:solidFill>
                      <a:schemeClr val="accent6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rPr>
                  <a:t>，实现动态的页面展示</a:t>
                </a:r>
              </a:p>
            </p:txBody>
          </p:sp>
        </p:grpSp>
        <p:pic>
          <p:nvPicPr>
            <p:cNvPr id="33" name="图形 32" descr="箭头: 轻微弯曲">
              <a:extLst>
                <a:ext uri="{FF2B5EF4-FFF2-40B4-BE49-F238E27FC236}">
                  <a16:creationId xmlns:a16="http://schemas.microsoft.com/office/drawing/2014/main" id="{D1454230-D258-46A2-8BF1-30A247AAF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12486" y="3284215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DA3F8F8-FAAA-46D6-8479-C76B89FB41CA}"/>
              </a:ext>
            </a:extLst>
          </p:cNvPr>
          <p:cNvGrpSpPr/>
          <p:nvPr/>
        </p:nvGrpSpPr>
        <p:grpSpPr>
          <a:xfrm>
            <a:off x="7351908" y="2201639"/>
            <a:ext cx="3499124" cy="2502656"/>
            <a:chOff x="7351908" y="2030726"/>
            <a:chExt cx="3499124" cy="250265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B5DFBB7-E3E5-43B6-9593-77AC78CE85DB}"/>
                </a:ext>
              </a:extLst>
            </p:cNvPr>
            <p:cNvGrpSpPr/>
            <p:nvPr/>
          </p:nvGrpSpPr>
          <p:grpSpPr>
            <a:xfrm>
              <a:off x="8518623" y="2030726"/>
              <a:ext cx="2332409" cy="2502656"/>
              <a:chOff x="8255830" y="2012867"/>
              <a:chExt cx="2332409" cy="2502656"/>
            </a:xfrm>
          </p:grpSpPr>
          <p:pic>
            <p:nvPicPr>
              <p:cNvPr id="23" name="图形 22" descr="花环">
                <a:extLst>
                  <a:ext uri="{FF2B5EF4-FFF2-40B4-BE49-F238E27FC236}">
                    <a16:creationId xmlns:a16="http://schemas.microsoft.com/office/drawing/2014/main" id="{37B32B06-90AF-40F7-A3AB-369E0D9B5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64834" y="201286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6C77CF6B-F16B-48A9-94DF-8FB206DE1C58}"/>
                  </a:ext>
                </a:extLst>
              </p:cNvPr>
              <p:cNvSpPr/>
              <p:nvPr/>
            </p:nvSpPr>
            <p:spPr>
              <a:xfrm>
                <a:off x="8255830" y="3009659"/>
                <a:ext cx="2332409" cy="1505864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accent6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rPr>
                  <a:t>使用</a:t>
                </a:r>
                <a:r>
                  <a:rPr lang="en-US" altLang="zh-CN" sz="2000" dirty="0">
                    <a:solidFill>
                      <a:schemeClr val="accent6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rPr>
                  <a:t>bootstrap</a:t>
                </a:r>
                <a:r>
                  <a:rPr lang="zh-CN" altLang="en-US" sz="2000" dirty="0">
                    <a:solidFill>
                      <a:schemeClr val="accent6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rPr>
                  <a:t>修改网页前端</a:t>
                </a:r>
              </a:p>
            </p:txBody>
          </p:sp>
        </p:grpSp>
        <p:pic>
          <p:nvPicPr>
            <p:cNvPr id="34" name="图形 33" descr="箭头: 轻微弯曲">
              <a:extLst>
                <a:ext uri="{FF2B5EF4-FFF2-40B4-BE49-F238E27FC236}">
                  <a16:creationId xmlns:a16="http://schemas.microsoft.com/office/drawing/2014/main" id="{139CEAD4-2FC9-4B05-9A63-F31DB8E87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1908" y="331346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45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4713" y="95911"/>
            <a:ext cx="12086078" cy="6673598"/>
            <a:chOff x="93619" y="95911"/>
            <a:chExt cx="11927745" cy="66735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F8934EE-6733-4A7E-8B9A-922EE321D904}"/>
              </a:ext>
            </a:extLst>
          </p:cNvPr>
          <p:cNvSpPr txBox="1"/>
          <p:nvPr/>
        </p:nvSpPr>
        <p:spPr>
          <a:xfrm>
            <a:off x="943030" y="7465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项目内容：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36FC5D-474E-4D40-8DE0-67F7CB8C4DCD}"/>
              </a:ext>
            </a:extLst>
          </p:cNvPr>
          <p:cNvSpPr/>
          <p:nvPr/>
        </p:nvSpPr>
        <p:spPr>
          <a:xfrm>
            <a:off x="1236617" y="1427814"/>
            <a:ext cx="99713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通过对</a:t>
            </a:r>
            <a:r>
              <a:rPr lang="en-US" altLang="zh-CN" sz="2800" dirty="0">
                <a:solidFill>
                  <a:srgbClr val="FFFFFF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《</a:t>
            </a:r>
            <a:r>
              <a:rPr lang="zh-CN" altLang="en-US" sz="2800" dirty="0">
                <a:solidFill>
                  <a:srgbClr val="FFFFFF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全唐诗</a:t>
            </a:r>
            <a:r>
              <a:rPr lang="en-US" altLang="zh-CN" sz="2800" dirty="0">
                <a:solidFill>
                  <a:srgbClr val="FFFFFF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》</a:t>
            </a:r>
            <a:r>
              <a:rPr lang="zh-CN" altLang="en-US" sz="2800" dirty="0">
                <a:solidFill>
                  <a:srgbClr val="FFFFFF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、</a:t>
            </a:r>
            <a:r>
              <a:rPr lang="en-US" altLang="zh-CN" sz="2800" dirty="0">
                <a:solidFill>
                  <a:srgbClr val="FFFFFF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CBDB</a:t>
            </a:r>
            <a:r>
              <a:rPr lang="zh-CN" altLang="en-US" sz="2800" dirty="0">
                <a:solidFill>
                  <a:srgbClr val="FFFFFF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数据库的语言文字的数据统计，研究分析唐诗用字用词的特点和感情色彩、唐代诗人的人际关系，研究丝绸之路上唐诗的特点变化和唐代主要商贸城市的风貌</a:t>
            </a:r>
            <a:endParaRPr lang="zh-CN" altLang="en-US" sz="28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B7053C51-FD67-48C5-A3A5-CA81E6B84F8D}"/>
              </a:ext>
            </a:extLst>
          </p:cNvPr>
          <p:cNvSpPr/>
          <p:nvPr/>
        </p:nvSpPr>
        <p:spPr>
          <a:xfrm rot="5400000">
            <a:off x="5382316" y="-347919"/>
            <a:ext cx="730682" cy="7193280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D3421E-B81D-4269-B16F-98D7333A6ED0}"/>
              </a:ext>
            </a:extLst>
          </p:cNvPr>
          <p:cNvSpPr/>
          <p:nvPr/>
        </p:nvSpPr>
        <p:spPr>
          <a:xfrm>
            <a:off x="2717077" y="3727267"/>
            <a:ext cx="478971" cy="14456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首页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4D59A9-B6A3-4B65-AD85-22C01BDF6908}"/>
              </a:ext>
            </a:extLst>
          </p:cNvPr>
          <p:cNvSpPr/>
          <p:nvPr/>
        </p:nvSpPr>
        <p:spPr>
          <a:xfrm>
            <a:off x="4088677" y="3710933"/>
            <a:ext cx="478971" cy="14456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说文解字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9C0CA4-FFDF-4904-8BA0-CB59E3FAAE3A}"/>
              </a:ext>
            </a:extLst>
          </p:cNvPr>
          <p:cNvSpPr/>
          <p:nvPr/>
        </p:nvSpPr>
        <p:spPr>
          <a:xfrm>
            <a:off x="5360128" y="3727266"/>
            <a:ext cx="478971" cy="14456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沧海词话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476C83-CE75-4467-978E-D7564DC1708E}"/>
              </a:ext>
            </a:extLst>
          </p:cNvPr>
          <p:cNvSpPr/>
          <p:nvPr/>
        </p:nvSpPr>
        <p:spPr>
          <a:xfrm>
            <a:off x="6731728" y="3721829"/>
            <a:ext cx="478971" cy="14456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丝路唐韵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5DA602-2E85-4C4B-89FE-80BA97F07B73}"/>
              </a:ext>
            </a:extLst>
          </p:cNvPr>
          <p:cNvSpPr/>
          <p:nvPr/>
        </p:nvSpPr>
        <p:spPr>
          <a:xfrm>
            <a:off x="8103328" y="3755155"/>
            <a:ext cx="478971" cy="14456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关于我们</a:t>
            </a:r>
          </a:p>
        </p:txBody>
      </p:sp>
    </p:spTree>
    <p:extLst>
      <p:ext uri="{BB962C8B-B14F-4D97-AF65-F5344CB8AC3E}">
        <p14:creationId xmlns:p14="http://schemas.microsoft.com/office/powerpoint/2010/main" val="335496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F8934EE-6733-4A7E-8B9A-922EE321D904}"/>
              </a:ext>
            </a:extLst>
          </p:cNvPr>
          <p:cNvSpPr txBox="1"/>
          <p:nvPr/>
        </p:nvSpPr>
        <p:spPr>
          <a:xfrm>
            <a:off x="250820" y="21600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首页：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75AF1B-25EA-48D5-89D4-B9560D5FBC8C}"/>
              </a:ext>
            </a:extLst>
          </p:cNvPr>
          <p:cNvSpPr/>
          <p:nvPr/>
        </p:nvSpPr>
        <p:spPr>
          <a:xfrm>
            <a:off x="4300054" y="27755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“自适应网页设计”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F808EA-E406-4AF3-BA3D-AA0D1A192F41}"/>
              </a:ext>
            </a:extLst>
          </p:cNvPr>
          <p:cNvSpPr/>
          <p:nvPr/>
        </p:nvSpPr>
        <p:spPr>
          <a:xfrm>
            <a:off x="1472725" y="958490"/>
            <a:ext cx="9246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"</a:t>
            </a:r>
            <a:r>
              <a:rPr lang="zh-CN" altLang="en-US" sz="20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一次设计，普遍适用</a:t>
            </a:r>
            <a:r>
              <a:rPr lang="en-US" altLang="zh-CN" sz="20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"</a:t>
            </a:r>
            <a:r>
              <a:rPr lang="zh-CN" altLang="en-US" sz="20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，让同一张网页自动适应不同大小的屏幕，根据屏幕宽度，自动调整布局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A258E9-7215-44F6-9EA4-FDEFDE67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22" y="1719005"/>
            <a:ext cx="2539619" cy="47955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C8095D-5907-405B-8D60-9CBCCBEA3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29643"/>
            <a:ext cx="3466745" cy="51742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DFF5F2E-2EEB-4CBD-8A46-F4F1DE687899}"/>
              </a:ext>
            </a:extLst>
          </p:cNvPr>
          <p:cNvSpPr txBox="1"/>
          <p:nvPr/>
        </p:nvSpPr>
        <p:spPr>
          <a:xfrm>
            <a:off x="846034" y="2803021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Galaxy S5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 360 </a:t>
            </a:r>
            <a:r>
              <a:rPr lang="zh-CN" altLang="en-US" dirty="0">
                <a:solidFill>
                  <a:schemeClr val="accent6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*</a:t>
            </a:r>
            <a:r>
              <a:rPr lang="en-US" altLang="zh-CN" dirty="0">
                <a:solidFill>
                  <a:schemeClr val="accent6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640</a:t>
            </a:r>
            <a:endParaRPr lang="zh-CN" altLang="en-US" dirty="0">
              <a:solidFill>
                <a:schemeClr val="accent6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F2C3FE0-FF07-4AF7-A9B3-32A49F9BE8B0}"/>
              </a:ext>
            </a:extLst>
          </p:cNvPr>
          <p:cNvSpPr txBox="1"/>
          <p:nvPr/>
        </p:nvSpPr>
        <p:spPr>
          <a:xfrm>
            <a:off x="9971313" y="2803021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      </a:t>
            </a:r>
            <a:r>
              <a:rPr lang="en-US" altLang="zh-CN" dirty="0" err="1">
                <a:solidFill>
                  <a:schemeClr val="accent6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Ipad</a:t>
            </a:r>
            <a:endParaRPr lang="en-US" altLang="zh-CN" dirty="0">
              <a:solidFill>
                <a:schemeClr val="accent6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r>
              <a:rPr lang="en-US" altLang="zh-CN" dirty="0">
                <a:solidFill>
                  <a:schemeClr val="accent6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768  </a:t>
            </a:r>
            <a:r>
              <a:rPr lang="zh-CN" altLang="en-US" dirty="0">
                <a:solidFill>
                  <a:schemeClr val="accent6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* </a:t>
            </a:r>
            <a:r>
              <a:rPr lang="en-US" altLang="zh-CN" dirty="0">
                <a:solidFill>
                  <a:schemeClr val="accent6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1024</a:t>
            </a:r>
            <a:endParaRPr lang="zh-CN" altLang="en-US" dirty="0">
              <a:solidFill>
                <a:schemeClr val="accent6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108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C5071BC7-571F-4FC0-8508-C9C1F8CB331B}"/>
              </a:ext>
            </a:extLst>
          </p:cNvPr>
          <p:cNvSpPr txBox="1"/>
          <p:nvPr/>
        </p:nvSpPr>
        <p:spPr>
          <a:xfrm>
            <a:off x="539054" y="55699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首页：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4028A2-4580-4224-A10A-F2A12AC4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8" y="1444000"/>
            <a:ext cx="5681040" cy="45646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27AE55-3F51-4B87-BF9C-4C25A6EC3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9" t="1572" r="2806" b="477"/>
          <a:stretch/>
        </p:blipFill>
        <p:spPr>
          <a:xfrm>
            <a:off x="6096000" y="1878495"/>
            <a:ext cx="5810268" cy="37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8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C5071BC7-571F-4FC0-8508-C9C1F8CB331B}"/>
              </a:ext>
            </a:extLst>
          </p:cNvPr>
          <p:cNvSpPr txBox="1"/>
          <p:nvPr/>
        </p:nvSpPr>
        <p:spPr>
          <a:xfrm>
            <a:off x="539054" y="55699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说文解字：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7FA2457F-AB8A-4F04-B045-6D1F233F0684}"/>
              </a:ext>
            </a:extLst>
          </p:cNvPr>
          <p:cNvSpPr/>
          <p:nvPr/>
        </p:nvSpPr>
        <p:spPr>
          <a:xfrm>
            <a:off x="384561" y="1460424"/>
            <a:ext cx="1034041" cy="2888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A1CABC-C098-408B-B849-9E8CA02F6C54}"/>
              </a:ext>
            </a:extLst>
          </p:cNvPr>
          <p:cNvSpPr/>
          <p:nvPr/>
        </p:nvSpPr>
        <p:spPr>
          <a:xfrm>
            <a:off x="1690249" y="1794616"/>
            <a:ext cx="2958664" cy="487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唐诗字云图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B7A10D-9D8A-4158-BD37-4AFAC4AE8119}"/>
              </a:ext>
            </a:extLst>
          </p:cNvPr>
          <p:cNvSpPr/>
          <p:nvPr/>
        </p:nvSpPr>
        <p:spPr>
          <a:xfrm>
            <a:off x="1690249" y="2661108"/>
            <a:ext cx="2958664" cy="487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唐诗高频字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4459CF-FF53-43E2-A2AF-BE053A845BA9}"/>
              </a:ext>
            </a:extLst>
          </p:cNvPr>
          <p:cNvSpPr/>
          <p:nvPr/>
        </p:nvSpPr>
        <p:spPr>
          <a:xfrm>
            <a:off x="1690249" y="3604900"/>
            <a:ext cx="2958664" cy="487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唐诗字频</a:t>
            </a:r>
            <a:r>
              <a:rPr lang="en-US" altLang="zh-CN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-</a:t>
            </a:r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字数对照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ACD458-720B-4241-8476-AE1868CB0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54" y="187101"/>
            <a:ext cx="2922107" cy="2068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DB959F-BD3A-4C8C-AC4A-218E6EB4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452" y="1794616"/>
            <a:ext cx="3348987" cy="2381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9EF4B4-3F54-49AA-9F52-F2F3D5EF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145" y="4270189"/>
            <a:ext cx="3565644" cy="24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0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1E084C5-4F3D-4090-9601-5D49E2F849CF}"/>
              </a:ext>
            </a:extLst>
          </p:cNvPr>
          <p:cNvSpPr txBox="1"/>
          <p:nvPr/>
        </p:nvSpPr>
        <p:spPr>
          <a:xfrm>
            <a:off x="539054" y="556995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唐诗用字与现代汉语用字差异：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24D8B4-FAB2-4096-B603-D2FFB1650D3E}"/>
              </a:ext>
            </a:extLst>
          </p:cNvPr>
          <p:cNvSpPr txBox="1"/>
          <p:nvPr/>
        </p:nvSpPr>
        <p:spPr>
          <a:xfrm>
            <a:off x="1093862" y="1358782"/>
            <a:ext cx="874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现代汉语常用</a:t>
            </a:r>
            <a:r>
              <a:rPr lang="en-US" altLang="zh-CN" sz="2400" dirty="0">
                <a:solidFill>
                  <a:schemeClr val="accent2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2500</a:t>
            </a:r>
            <a:r>
              <a:rPr lang="zh-CN" altLang="en-US" sz="2400" dirty="0">
                <a:solidFill>
                  <a:schemeClr val="accent2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字</a:t>
            </a:r>
            <a:r>
              <a: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中约有</a:t>
            </a:r>
            <a:r>
              <a:rPr lang="en-US" altLang="zh-CN" sz="2400" dirty="0">
                <a:solidFill>
                  <a:srgbClr val="C00000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102</a:t>
            </a:r>
            <a:r>
              <a: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个字没有在</a:t>
            </a:r>
            <a:r>
              <a:rPr lang="en-US" altLang="zh-CN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全唐诗</a:t>
            </a:r>
            <a:r>
              <a:rPr lang="en-US" altLang="zh-CN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中出现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996B22-7DE7-48BD-BDB0-3E6E8C6F217E}"/>
              </a:ext>
            </a:extLst>
          </p:cNvPr>
          <p:cNvSpPr/>
          <p:nvPr/>
        </p:nvSpPr>
        <p:spPr>
          <a:xfrm>
            <a:off x="401653" y="2037459"/>
            <a:ext cx="116735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订	扒	扔	叼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另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们	甩	奶	圾	吗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丢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乒	乓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件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她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妈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找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扯	坝	扮	扭	呆	吨	吵	吩	吧</a:t>
            </a:r>
          </a:p>
          <a:p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汽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拐	垃	码	咐	秆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爸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闸	炕	帮	垮	挎	挡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拴	挖	歪	趴	蚂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咱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哪	秒	饺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疯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疤	捆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捡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框	套	桌	哨	啊	氧	舱	爹	胳	烤	烫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掏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菠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票	辆	睁	啦	笨	您	脖	够	谎	蛋	婶	揪	搁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棵	喊	赔	链	渣	搞	碰	嗓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傻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躲	榨	膀	熄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凳	霉	踩	躺	膛	懂	膨	</a:t>
            </a:r>
            <a:r>
              <a:rPr lang="zh-CN" altLang="en-US" sz="2000" dirty="0">
                <a:solidFill>
                  <a:schemeClr val="accent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糖</a:t>
            </a:r>
            <a:r>
              <a:rPr lang="zh-CN" altLang="en-US" sz="2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瞧	蹦	嚷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E127A5-7478-4734-891D-6FBE2DEF6926}"/>
              </a:ext>
            </a:extLst>
          </p:cNvPr>
          <p:cNvSpPr/>
          <p:nvPr/>
        </p:nvSpPr>
        <p:spPr>
          <a:xfrm>
            <a:off x="760575" y="5068757"/>
            <a:ext cx="106708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rPr>
              <a:t>“另”字不见于上古 </a:t>
            </a:r>
            <a:r>
              <a:rPr lang="en-US" altLang="zh-CN" sz="2800" dirty="0">
                <a:solidFill>
                  <a:schemeClr val="accent2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rPr>
              <a:t>, </a:t>
            </a:r>
            <a:r>
              <a:rPr lang="zh-CN" altLang="en-US" sz="2800" dirty="0">
                <a:solidFill>
                  <a:schemeClr val="accent2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rPr>
              <a:t>就我们闻见所及推测 </a:t>
            </a:r>
            <a:r>
              <a:rPr lang="en-US" altLang="zh-CN" sz="2800" dirty="0">
                <a:solidFill>
                  <a:schemeClr val="accent2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rPr>
              <a:t>,</a:t>
            </a:r>
            <a:r>
              <a:rPr lang="zh-CN" altLang="en-US" sz="2800" dirty="0">
                <a:solidFill>
                  <a:schemeClr val="accent2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rPr>
              <a:t>此字大概产生于宋时 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7A9581-570C-4F48-9B06-E12320EC857D}"/>
              </a:ext>
            </a:extLst>
          </p:cNvPr>
          <p:cNvSpPr txBox="1"/>
          <p:nvPr/>
        </p:nvSpPr>
        <p:spPr>
          <a:xfrm>
            <a:off x="8203963" y="5591977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李恩江</a:t>
            </a:r>
            <a:r>
              <a:rPr lang="en-US" altLang="zh-CN" sz="2000" dirty="0">
                <a:solidFill>
                  <a:schemeClr val="bg1"/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《</a:t>
            </a:r>
            <a:r>
              <a:rPr lang="zh-CN" altLang="en-US" sz="2000" dirty="0">
                <a:solidFill>
                  <a:schemeClr val="bg1"/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另字探源</a:t>
            </a:r>
            <a:r>
              <a:rPr lang="en-US" altLang="zh-CN" sz="2000" dirty="0">
                <a:solidFill>
                  <a:schemeClr val="bg1"/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》</a:t>
            </a:r>
            <a:endParaRPr lang="zh-CN" altLang="en-US" sz="2000" dirty="0">
              <a:solidFill>
                <a:schemeClr val="bg1"/>
              </a:solidFill>
              <a:latin typeface="书体坊赵九江钢笔行书" panose="03000509000000000000" pitchFamily="65" charset="-122"/>
              <a:ea typeface="书体坊赵九江钢笔行书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49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F1405AE6-AE96-4CAA-B49F-E60F3F2B01C9}"/>
              </a:ext>
            </a:extLst>
          </p:cNvPr>
          <p:cNvGrpSpPr/>
          <p:nvPr/>
        </p:nvGrpSpPr>
        <p:grpSpPr>
          <a:xfrm>
            <a:off x="1285993" y="1602061"/>
            <a:ext cx="9500224" cy="3653877"/>
            <a:chOff x="824520" y="948583"/>
            <a:chExt cx="9500224" cy="365387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D8E3879-B87B-455C-A89B-6A913600EF92}"/>
                </a:ext>
              </a:extLst>
            </p:cNvPr>
            <p:cNvSpPr/>
            <p:nvPr/>
          </p:nvSpPr>
          <p:spPr>
            <a:xfrm>
              <a:off x="2606358" y="3525689"/>
              <a:ext cx="2221905" cy="107677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View.py :</a:t>
              </a:r>
            </a:p>
            <a:p>
              <a:pPr algn="ctr"/>
              <a:r>
                <a:rPr lang="zh-CN" altLang="en-US" dirty="0"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监听网站的访问请求，负责返回页面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EF4FD46-141B-4AE5-8EF9-4265E154F65B}"/>
                </a:ext>
              </a:extLst>
            </p:cNvPr>
            <p:cNvSpPr/>
            <p:nvPr/>
          </p:nvSpPr>
          <p:spPr>
            <a:xfrm>
              <a:off x="824520" y="948583"/>
              <a:ext cx="2350093" cy="64093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manage.py :</a:t>
              </a:r>
            </a:p>
            <a:p>
              <a:pPr algn="ctr"/>
              <a:r>
                <a:rPr lang="zh-CN" altLang="en-US" dirty="0"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启动网站</a:t>
              </a:r>
            </a:p>
          </p:txBody>
        </p: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17EC90AA-E627-4064-8C90-1D141E7492C8}"/>
                </a:ext>
              </a:extLst>
            </p:cNvPr>
            <p:cNvCxnSpPr>
              <a:cxnSpLocks/>
              <a:stCxn id="6" idx="2"/>
              <a:endCxn id="5" idx="1"/>
            </p:cNvCxnSpPr>
            <p:nvPr/>
          </p:nvCxnSpPr>
          <p:spPr>
            <a:xfrm rot="16200000" flipH="1">
              <a:off x="1065684" y="2523400"/>
              <a:ext cx="2474557" cy="60679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6E1054-2E38-4FCA-8953-6D3DCE8D7579}"/>
                </a:ext>
              </a:extLst>
            </p:cNvPr>
            <p:cNvSpPr txBox="1"/>
            <p:nvPr/>
          </p:nvSpPr>
          <p:spPr>
            <a:xfrm>
              <a:off x="1896914" y="262048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加载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5E2F784-50C7-49B8-8789-CE42C3DE8BA1}"/>
                </a:ext>
              </a:extLst>
            </p:cNvPr>
            <p:cNvSpPr/>
            <p:nvPr/>
          </p:nvSpPr>
          <p:spPr>
            <a:xfrm>
              <a:off x="5306827" y="1060225"/>
              <a:ext cx="2221905" cy="75201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data.py :</a:t>
              </a:r>
            </a:p>
            <a:p>
              <a:pPr algn="ctr"/>
              <a:r>
                <a:rPr lang="zh-CN" altLang="en-US" dirty="0"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生成图表数据</a:t>
              </a: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3CD6FA66-1B36-4717-AA8A-9FA0CEB19285}"/>
                </a:ext>
              </a:extLst>
            </p:cNvPr>
            <p:cNvCxnSpPr>
              <a:cxnSpLocks/>
              <a:stCxn id="6" idx="3"/>
              <a:endCxn id="17" idx="1"/>
            </p:cNvCxnSpPr>
            <p:nvPr/>
          </p:nvCxnSpPr>
          <p:spPr>
            <a:xfrm>
              <a:off x="3174613" y="1269051"/>
              <a:ext cx="2132214" cy="16718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06D1311-B975-4607-9CFB-3E90405FF380}"/>
                </a:ext>
              </a:extLst>
            </p:cNvPr>
            <p:cNvSpPr txBox="1"/>
            <p:nvPr/>
          </p:nvSpPr>
          <p:spPr>
            <a:xfrm>
              <a:off x="3808615" y="10891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加载</a:t>
              </a: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336DF90F-45EB-4511-981B-6BA0CB202919}"/>
                </a:ext>
              </a:extLst>
            </p:cNvPr>
            <p:cNvCxnSpPr>
              <a:cxnSpLocks/>
              <a:stCxn id="17" idx="2"/>
              <a:endCxn id="5" idx="0"/>
            </p:cNvCxnSpPr>
            <p:nvPr/>
          </p:nvCxnSpPr>
          <p:spPr>
            <a:xfrm rot="5400000">
              <a:off x="4210822" y="1318730"/>
              <a:ext cx="1713449" cy="270046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5A1A27F-0EEE-4D41-BAB9-693E8FEF526D}"/>
                </a:ext>
              </a:extLst>
            </p:cNvPr>
            <p:cNvSpPr txBox="1"/>
            <p:nvPr/>
          </p:nvSpPr>
          <p:spPr>
            <a:xfrm>
              <a:off x="5401806" y="24245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accent2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页面数据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546A955-F986-4482-9FF6-81F1192C9A7D}"/>
                </a:ext>
              </a:extLst>
            </p:cNvPr>
            <p:cNvSpPr/>
            <p:nvPr/>
          </p:nvSpPr>
          <p:spPr>
            <a:xfrm>
              <a:off x="8102839" y="3750016"/>
              <a:ext cx="2221905" cy="6281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页面代码</a:t>
              </a:r>
            </a:p>
          </p:txBody>
        </p:sp>
        <p:cxnSp>
          <p:nvCxnSpPr>
            <p:cNvPr id="37" name="连接符: 曲线 36">
              <a:extLst>
                <a:ext uri="{FF2B5EF4-FFF2-40B4-BE49-F238E27FC236}">
                  <a16:creationId xmlns:a16="http://schemas.microsoft.com/office/drawing/2014/main" id="{5E809A51-2837-41D0-BF18-60D3DC6B4D8B}"/>
                </a:ext>
              </a:extLst>
            </p:cNvPr>
            <p:cNvCxnSpPr>
              <a:stCxn id="5" idx="3"/>
              <a:endCxn id="35" idx="1"/>
            </p:cNvCxnSpPr>
            <p:nvPr/>
          </p:nvCxnSpPr>
          <p:spPr>
            <a:xfrm flipV="1">
              <a:off x="4828263" y="4064074"/>
              <a:ext cx="3274576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63C149BF-3DA5-4119-BFF5-54FF88EA972D}"/>
                </a:ext>
              </a:extLst>
            </p:cNvPr>
            <p:cNvCxnSpPr>
              <a:cxnSpLocks/>
              <a:stCxn id="35" idx="1"/>
              <a:endCxn id="5" idx="3"/>
            </p:cNvCxnSpPr>
            <p:nvPr/>
          </p:nvCxnSpPr>
          <p:spPr>
            <a:xfrm rot="10800000" flipV="1">
              <a:off x="4828263" y="4064073"/>
              <a:ext cx="3274576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FB7F3E1-4E46-494C-B1C8-B4098934E4AD}"/>
                </a:ext>
              </a:extLst>
            </p:cNvPr>
            <p:cNvSpPr txBox="1"/>
            <p:nvPr/>
          </p:nvSpPr>
          <p:spPr>
            <a:xfrm>
              <a:off x="5955804" y="4064072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JS</a:t>
              </a:r>
              <a:r>
                <a:rPr lang="zh-CN" altLang="en-US" dirty="0">
                  <a:solidFill>
                    <a:schemeClr val="accent2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95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74D35A6E-AE80-435C-9E8F-30F2DCAFE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63" y="4836885"/>
            <a:ext cx="1361250" cy="13162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3EB8DA5-0BAB-4F2F-8EDD-88FFA79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11" y="643705"/>
            <a:ext cx="1462500" cy="10912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7AE881-D08C-4271-95BB-21076A1B5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944057" y="643705"/>
            <a:ext cx="1557584" cy="10912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414AD1B-A54D-4A88-A3DA-ECB35268F86E}"/>
              </a:ext>
            </a:extLst>
          </p:cNvPr>
          <p:cNvSpPr txBox="1"/>
          <p:nvPr/>
        </p:nvSpPr>
        <p:spPr>
          <a:xfrm>
            <a:off x="4930815" y="2722747"/>
            <a:ext cx="4190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accent2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03613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</TotalTime>
  <Words>276</Words>
  <Application>Microsoft Office PowerPoint</Application>
  <PresentationFormat>宽屏</PresentationFormat>
  <Paragraphs>58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Calibri Light</vt:lpstr>
      <vt:lpstr>仿宋</vt:lpstr>
      <vt:lpstr>Arial</vt:lpstr>
      <vt:lpstr>方正正粗黑简体</vt:lpstr>
      <vt:lpstr>等线</vt:lpstr>
      <vt:lpstr>迷你简启体</vt:lpstr>
      <vt:lpstr>宋体</vt:lpstr>
      <vt:lpstr>Calibri</vt:lpstr>
      <vt:lpstr>书体坊赵九江钢笔行书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liangsli@outlook.com</dc:creator>
  <cp:lastModifiedBy>liangsli@outlook.com</cp:lastModifiedBy>
  <cp:revision>73</cp:revision>
  <dcterms:created xsi:type="dcterms:W3CDTF">2017-11-06T09:01:45Z</dcterms:created>
  <dcterms:modified xsi:type="dcterms:W3CDTF">2018-01-20T05:47:49Z</dcterms:modified>
</cp:coreProperties>
</file>